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0" r:id="rId4"/>
    <p:sldId id="258" r:id="rId5"/>
    <p:sldId id="259" r:id="rId6"/>
    <p:sldId id="262" r:id="rId7"/>
    <p:sldId id="272" r:id="rId8"/>
    <p:sldId id="263" r:id="rId9"/>
    <p:sldId id="274" r:id="rId10"/>
    <p:sldId id="264" r:id="rId11"/>
    <p:sldId id="273" r:id="rId12"/>
    <p:sldId id="265" r:id="rId13"/>
    <p:sldId id="275" r:id="rId14"/>
    <p:sldId id="266" r:id="rId15"/>
    <p:sldId id="276" r:id="rId16"/>
    <p:sldId id="267" r:id="rId17"/>
    <p:sldId id="277" r:id="rId18"/>
    <p:sldId id="268" r:id="rId19"/>
    <p:sldId id="278" r:id="rId20"/>
    <p:sldId id="269" r:id="rId21"/>
    <p:sldId id="279" r:id="rId22"/>
    <p:sldId id="270" r:id="rId23"/>
    <p:sldId id="280"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28" autoAdjust="0"/>
  </p:normalViewPr>
  <p:slideViewPr>
    <p:cSldViewPr>
      <p:cViewPr varScale="1">
        <p:scale>
          <a:sx n="50" d="100"/>
          <a:sy n="50" d="100"/>
        </p:scale>
        <p:origin x="1200"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0E3FF-EC87-43B6-B969-5655992D7497}" type="datetimeFigureOut">
              <a:rPr lang="en-US" smtClean="0"/>
              <a:t>8/5/2016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03C7D-9DD2-454B-8D32-9A41CC1B0D80}" type="slidenum">
              <a:rPr lang="en-US" smtClean="0"/>
              <a:t>‹#›</a:t>
            </a:fld>
            <a:endParaRPr lang="en-US"/>
          </a:p>
        </p:txBody>
      </p:sp>
    </p:spTree>
    <p:extLst>
      <p:ext uri="{BB962C8B-B14F-4D97-AF65-F5344CB8AC3E}">
        <p14:creationId xmlns:p14="http://schemas.microsoft.com/office/powerpoint/2010/main" val="152475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1AD38F4-CAD5-46EB-BB5D-629E52B00754}" type="slidenum">
              <a:rPr lang="en-US" smtClean="0"/>
              <a:pPr/>
              <a:t>24</a:t>
            </a:fld>
            <a:endParaRPr lang="en-US" smtClean="0"/>
          </a:p>
        </p:txBody>
      </p:sp>
    </p:spTree>
    <p:extLst>
      <p:ext uri="{BB962C8B-B14F-4D97-AF65-F5344CB8AC3E}">
        <p14:creationId xmlns:p14="http://schemas.microsoft.com/office/powerpoint/2010/main" val="2018142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6FEE0C-33C7-4EEB-8A16-4BF25502C303}"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17259-72CB-4A42-A61D-CD03B7A61BC7}" type="slidenum">
              <a:rPr lang="en-US" smtClean="0"/>
              <a:t>‹#›</a:t>
            </a:fld>
            <a:endParaRPr lang="en-US"/>
          </a:p>
        </p:txBody>
      </p:sp>
    </p:spTree>
    <p:extLst>
      <p:ext uri="{BB962C8B-B14F-4D97-AF65-F5344CB8AC3E}">
        <p14:creationId xmlns:p14="http://schemas.microsoft.com/office/powerpoint/2010/main" val="77136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6FEE0C-33C7-4EEB-8A16-4BF25502C303}"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17259-72CB-4A42-A61D-CD03B7A61BC7}" type="slidenum">
              <a:rPr lang="en-US" smtClean="0"/>
              <a:t>‹#›</a:t>
            </a:fld>
            <a:endParaRPr lang="en-US"/>
          </a:p>
        </p:txBody>
      </p:sp>
    </p:spTree>
    <p:extLst>
      <p:ext uri="{BB962C8B-B14F-4D97-AF65-F5344CB8AC3E}">
        <p14:creationId xmlns:p14="http://schemas.microsoft.com/office/powerpoint/2010/main" val="367314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6FEE0C-33C7-4EEB-8A16-4BF25502C303}"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17259-72CB-4A42-A61D-CD03B7A61BC7}" type="slidenum">
              <a:rPr lang="en-US" smtClean="0"/>
              <a:t>‹#›</a:t>
            </a:fld>
            <a:endParaRPr lang="en-US"/>
          </a:p>
        </p:txBody>
      </p:sp>
    </p:spTree>
    <p:extLst>
      <p:ext uri="{BB962C8B-B14F-4D97-AF65-F5344CB8AC3E}">
        <p14:creationId xmlns:p14="http://schemas.microsoft.com/office/powerpoint/2010/main" val="261067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6FEE0C-33C7-4EEB-8A16-4BF25502C303}"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17259-72CB-4A42-A61D-CD03B7A61BC7}" type="slidenum">
              <a:rPr lang="en-US" smtClean="0"/>
              <a:t>‹#›</a:t>
            </a:fld>
            <a:endParaRPr lang="en-US"/>
          </a:p>
        </p:txBody>
      </p:sp>
    </p:spTree>
    <p:extLst>
      <p:ext uri="{BB962C8B-B14F-4D97-AF65-F5344CB8AC3E}">
        <p14:creationId xmlns:p14="http://schemas.microsoft.com/office/powerpoint/2010/main" val="34120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6FEE0C-33C7-4EEB-8A16-4BF25502C303}"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17259-72CB-4A42-A61D-CD03B7A61BC7}" type="slidenum">
              <a:rPr lang="en-US" smtClean="0"/>
              <a:t>‹#›</a:t>
            </a:fld>
            <a:endParaRPr lang="en-US"/>
          </a:p>
        </p:txBody>
      </p:sp>
    </p:spTree>
    <p:extLst>
      <p:ext uri="{BB962C8B-B14F-4D97-AF65-F5344CB8AC3E}">
        <p14:creationId xmlns:p14="http://schemas.microsoft.com/office/powerpoint/2010/main" val="547280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6FEE0C-33C7-4EEB-8A16-4BF25502C303}"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17259-72CB-4A42-A61D-CD03B7A61BC7}" type="slidenum">
              <a:rPr lang="en-US" smtClean="0"/>
              <a:t>‹#›</a:t>
            </a:fld>
            <a:endParaRPr lang="en-US"/>
          </a:p>
        </p:txBody>
      </p:sp>
    </p:spTree>
    <p:extLst>
      <p:ext uri="{BB962C8B-B14F-4D97-AF65-F5344CB8AC3E}">
        <p14:creationId xmlns:p14="http://schemas.microsoft.com/office/powerpoint/2010/main" val="53486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6FEE0C-33C7-4EEB-8A16-4BF25502C303}"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17259-72CB-4A42-A61D-CD03B7A61BC7}" type="slidenum">
              <a:rPr lang="en-US" smtClean="0"/>
              <a:t>‹#›</a:t>
            </a:fld>
            <a:endParaRPr lang="en-US"/>
          </a:p>
        </p:txBody>
      </p:sp>
    </p:spTree>
    <p:extLst>
      <p:ext uri="{BB962C8B-B14F-4D97-AF65-F5344CB8AC3E}">
        <p14:creationId xmlns:p14="http://schemas.microsoft.com/office/powerpoint/2010/main" val="204030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6FEE0C-33C7-4EEB-8A16-4BF25502C303}"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17259-72CB-4A42-A61D-CD03B7A61BC7}" type="slidenum">
              <a:rPr lang="en-US" smtClean="0"/>
              <a:t>‹#›</a:t>
            </a:fld>
            <a:endParaRPr lang="en-US"/>
          </a:p>
        </p:txBody>
      </p:sp>
    </p:spTree>
    <p:extLst>
      <p:ext uri="{BB962C8B-B14F-4D97-AF65-F5344CB8AC3E}">
        <p14:creationId xmlns:p14="http://schemas.microsoft.com/office/powerpoint/2010/main" val="10840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6FEE0C-33C7-4EEB-8A16-4BF25502C303}"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17259-72CB-4A42-A61D-CD03B7A61BC7}" type="slidenum">
              <a:rPr lang="en-US" smtClean="0"/>
              <a:t>‹#›</a:t>
            </a:fld>
            <a:endParaRPr lang="en-US"/>
          </a:p>
        </p:txBody>
      </p:sp>
    </p:spTree>
    <p:extLst>
      <p:ext uri="{BB962C8B-B14F-4D97-AF65-F5344CB8AC3E}">
        <p14:creationId xmlns:p14="http://schemas.microsoft.com/office/powerpoint/2010/main" val="33031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6FEE0C-33C7-4EEB-8A16-4BF25502C303}"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17259-72CB-4A42-A61D-CD03B7A61BC7}" type="slidenum">
              <a:rPr lang="en-US" smtClean="0"/>
              <a:t>‹#›</a:t>
            </a:fld>
            <a:endParaRPr lang="en-US"/>
          </a:p>
        </p:txBody>
      </p:sp>
    </p:spTree>
    <p:extLst>
      <p:ext uri="{BB962C8B-B14F-4D97-AF65-F5344CB8AC3E}">
        <p14:creationId xmlns:p14="http://schemas.microsoft.com/office/powerpoint/2010/main" val="196370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6FEE0C-33C7-4EEB-8A16-4BF25502C303}"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17259-72CB-4A42-A61D-CD03B7A61BC7}" type="slidenum">
              <a:rPr lang="en-US" smtClean="0"/>
              <a:t>‹#›</a:t>
            </a:fld>
            <a:endParaRPr lang="en-US"/>
          </a:p>
        </p:txBody>
      </p:sp>
    </p:spTree>
    <p:extLst>
      <p:ext uri="{BB962C8B-B14F-4D97-AF65-F5344CB8AC3E}">
        <p14:creationId xmlns:p14="http://schemas.microsoft.com/office/powerpoint/2010/main" val="324494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FEE0C-33C7-4EEB-8A16-4BF25502C303}" type="datetimeFigureOut">
              <a:rPr lang="en-US" smtClean="0"/>
              <a:t>8/5/2016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17259-72CB-4A42-A61D-CD03B7A61BC7}" type="slidenum">
              <a:rPr lang="en-US" smtClean="0"/>
              <a:t>‹#›</a:t>
            </a:fld>
            <a:endParaRPr lang="en-US"/>
          </a:p>
        </p:txBody>
      </p:sp>
    </p:spTree>
    <p:extLst>
      <p:ext uri="{BB962C8B-B14F-4D97-AF65-F5344CB8AC3E}">
        <p14:creationId xmlns:p14="http://schemas.microsoft.com/office/powerpoint/2010/main" val="178884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moneytalksnews.com/2014/04/16/you-cant-be-financially-secure-without-these-10-products/" TargetMode="External"/><Relationship Id="rId2" Type="http://schemas.openxmlformats.org/officeDocument/2006/relationships/hyperlink" Target="http://www.moneytalksnews.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153400" cy="3524251"/>
          </a:xfrm>
        </p:spPr>
        <p:txBody>
          <a:bodyPr/>
          <a:lstStyle/>
          <a:p>
            <a:r>
              <a:rPr lang="en-US" dirty="0" smtClean="0"/>
              <a:t>10 Important Money Moves</a:t>
            </a:r>
            <a:endParaRPr lang="en-US" dirty="0"/>
          </a:p>
        </p:txBody>
      </p:sp>
      <p:sp>
        <p:nvSpPr>
          <p:cNvPr id="3" name="Subtitle 2"/>
          <p:cNvSpPr>
            <a:spLocks noGrp="1"/>
          </p:cNvSpPr>
          <p:nvPr>
            <p:ph type="subTitle" idx="1"/>
          </p:nvPr>
        </p:nvSpPr>
        <p:spPr/>
        <p:txBody>
          <a:bodyPr/>
          <a:lstStyle/>
          <a:p>
            <a:endParaRPr lang="en-US" dirty="0"/>
          </a:p>
        </p:txBody>
      </p:sp>
      <p:pic>
        <p:nvPicPr>
          <p:cNvPr id="4" name="Picture 2" descr="C:\Users\strunci\AppData\Local\Microsoft\Windows\Temporary Internet Files\Content.IE5\TN7HV1OP\MP90038476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274" y="2286000"/>
            <a:ext cx="6589526" cy="441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150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86800" cy="6124754"/>
          </a:xfrm>
          <a:prstGeom prst="rect">
            <a:avLst/>
          </a:prstGeom>
        </p:spPr>
        <p:txBody>
          <a:bodyPr wrap="square">
            <a:spAutoFit/>
          </a:bodyPr>
          <a:lstStyle/>
          <a:p>
            <a:r>
              <a:rPr lang="en-US" sz="2800" b="1" dirty="0"/>
              <a:t>4. Health insurance</a:t>
            </a:r>
            <a:endParaRPr lang="en-US" sz="2800" dirty="0"/>
          </a:p>
          <a:p>
            <a:r>
              <a:rPr lang="en-US" sz="2800" dirty="0"/>
              <a:t>Let’s forget for a moment that you are now required by law to have health insurance.</a:t>
            </a:r>
          </a:p>
          <a:p>
            <a:r>
              <a:rPr lang="en-US" sz="2800" dirty="0"/>
              <a:t>Instead, let’s talk about the enormous cost of health care in the U.S. If you walk into a New Jersey hospital with chest pain, you could walk out with a nearly $33,000 bill, says </a:t>
            </a:r>
            <a:r>
              <a:rPr lang="en-US" sz="2800" u="sng" dirty="0"/>
              <a:t>Governing Magazine</a:t>
            </a:r>
            <a:r>
              <a:rPr lang="en-US" sz="2800" dirty="0"/>
              <a:t>. It’s no wonder medical debt is the </a:t>
            </a:r>
            <a:r>
              <a:rPr lang="en-US" sz="2800" u="sng" dirty="0"/>
              <a:t>leading cause of bankruptcy</a:t>
            </a:r>
            <a:r>
              <a:rPr lang="en-US" sz="2800" dirty="0"/>
              <a:t> in the U.S</a:t>
            </a:r>
            <a:r>
              <a:rPr lang="en-US" sz="2800" dirty="0" smtClean="0"/>
              <a:t>.</a:t>
            </a:r>
          </a:p>
          <a:p>
            <a:endParaRPr lang="en-US" sz="2800" dirty="0"/>
          </a:p>
          <a:p>
            <a:r>
              <a:rPr lang="en-US" sz="2800" dirty="0"/>
              <a:t>You may think you’re healthy and young, but even healthy and young people get in car accidents or are struck down by devastating illnesses. Unless you’re </a:t>
            </a:r>
            <a:r>
              <a:rPr lang="en-US" sz="2800" u="sng" dirty="0"/>
              <a:t>worth millions</a:t>
            </a:r>
            <a:r>
              <a:rPr lang="en-US" sz="2800" dirty="0"/>
              <a:t> and can easily pay your own bills, going without health insurance is just plain dumb.</a:t>
            </a:r>
          </a:p>
        </p:txBody>
      </p:sp>
    </p:spTree>
    <p:extLst>
      <p:ext uri="{BB962C8B-B14F-4D97-AF65-F5344CB8AC3E}">
        <p14:creationId xmlns:p14="http://schemas.microsoft.com/office/powerpoint/2010/main" val="319773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trunci\AppData\Local\Microsoft\Windows\Temporary Internet Files\Content.IE5\PYNUZ253\MP9004482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5000" y="6019800"/>
            <a:ext cx="6259406" cy="584775"/>
          </a:xfrm>
          <a:prstGeom prst="rect">
            <a:avLst/>
          </a:prstGeom>
          <a:noFill/>
        </p:spPr>
        <p:txBody>
          <a:bodyPr wrap="none" rtlCol="0">
            <a:spAutoFit/>
          </a:bodyPr>
          <a:lstStyle/>
          <a:p>
            <a:r>
              <a:rPr lang="en-US" sz="3200" b="1" dirty="0" smtClean="0"/>
              <a:t>Homeowner’s or Renter’s Insurance</a:t>
            </a:r>
            <a:endParaRPr lang="en-US" sz="3200" b="1" dirty="0"/>
          </a:p>
        </p:txBody>
      </p:sp>
    </p:spTree>
    <p:extLst>
      <p:ext uri="{BB962C8B-B14F-4D97-AF65-F5344CB8AC3E}">
        <p14:creationId xmlns:p14="http://schemas.microsoft.com/office/powerpoint/2010/main" val="2768026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138928"/>
          </a:xfrm>
          <a:prstGeom prst="rect">
            <a:avLst/>
          </a:prstGeom>
        </p:spPr>
        <p:txBody>
          <a:bodyPr wrap="square">
            <a:spAutoFit/>
          </a:bodyPr>
          <a:lstStyle/>
          <a:p>
            <a:r>
              <a:rPr lang="en-US" sz="2800" b="1" dirty="0"/>
              <a:t>. Homeowners or renters insurance</a:t>
            </a:r>
            <a:endParaRPr lang="en-US" sz="2800" dirty="0"/>
          </a:p>
          <a:p>
            <a:r>
              <a:rPr lang="en-US" sz="2800" dirty="0"/>
              <a:t>If your home burns down, will you be left on the street?</a:t>
            </a:r>
          </a:p>
          <a:p>
            <a:r>
              <a:rPr lang="en-US" sz="2800" dirty="0"/>
              <a:t>Unfortunately, that’s what happens to some people who fail to insure their property. Homeowners policies are relatively inexpensive for the coverage they provide so there is no reason not to own one.</a:t>
            </a:r>
          </a:p>
          <a:p>
            <a:r>
              <a:rPr lang="en-US" sz="2800" dirty="0"/>
              <a:t>Not only will they pay to rebuild your house in the event of a total loss, these plans will also repair storm damage and vandalism and will likely pony up the dollars needed for temporary housing in the event you can’t stay in your home during repairs.</a:t>
            </a:r>
          </a:p>
          <a:p>
            <a:r>
              <a:rPr lang="en-US" sz="2800" dirty="0"/>
              <a:t>However, don’t expect your policy to cover damage from flooding. You’ll need a separate policy for that.</a:t>
            </a:r>
          </a:p>
          <a:p>
            <a:r>
              <a:rPr lang="en-US" sz="2800" dirty="0"/>
              <a:t>If you’re renting, don’t think your landlord’s homeowners policy will pay for your stuff. Instead, cover yourself with some cheap renters insurance.</a:t>
            </a:r>
          </a:p>
        </p:txBody>
      </p:sp>
    </p:spTree>
    <p:extLst>
      <p:ext uri="{BB962C8B-B14F-4D97-AF65-F5344CB8AC3E}">
        <p14:creationId xmlns:p14="http://schemas.microsoft.com/office/powerpoint/2010/main" val="82770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trunci\AppData\Local\Microsoft\Windows\Temporary Internet Files\Content.IE5\MSS91ZW9\MP9004387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48422" cy="69036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1200" y="381000"/>
            <a:ext cx="3311804" cy="769441"/>
          </a:xfrm>
          <a:prstGeom prst="rect">
            <a:avLst/>
          </a:prstGeom>
          <a:noFill/>
        </p:spPr>
        <p:txBody>
          <a:bodyPr wrap="none" rtlCol="0">
            <a:spAutoFit/>
          </a:bodyPr>
          <a:lstStyle/>
          <a:p>
            <a:r>
              <a:rPr lang="en-US" sz="4400" dirty="0" smtClean="0">
                <a:solidFill>
                  <a:schemeClr val="bg1"/>
                </a:solidFill>
              </a:rPr>
              <a:t>Car Insurance</a:t>
            </a:r>
            <a:endParaRPr lang="en-US" sz="4400" dirty="0">
              <a:solidFill>
                <a:schemeClr val="bg1"/>
              </a:solidFill>
            </a:endParaRPr>
          </a:p>
        </p:txBody>
      </p:sp>
    </p:spTree>
    <p:extLst>
      <p:ext uri="{BB962C8B-B14F-4D97-AF65-F5344CB8AC3E}">
        <p14:creationId xmlns:p14="http://schemas.microsoft.com/office/powerpoint/2010/main" val="3031248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15400" cy="6740307"/>
          </a:xfrm>
          <a:prstGeom prst="rect">
            <a:avLst/>
          </a:prstGeom>
        </p:spPr>
        <p:txBody>
          <a:bodyPr wrap="square">
            <a:spAutoFit/>
          </a:bodyPr>
          <a:lstStyle/>
          <a:p>
            <a:r>
              <a:rPr lang="en-US" sz="3600" b="1" dirty="0"/>
              <a:t>6. Auto insurance</a:t>
            </a:r>
            <a:endParaRPr lang="en-US" sz="3600" dirty="0"/>
          </a:p>
          <a:p>
            <a:r>
              <a:rPr lang="en-US" sz="3600" dirty="0"/>
              <a:t>After your house, your car may be your most valuable asset.</a:t>
            </a:r>
          </a:p>
          <a:p>
            <a:r>
              <a:rPr lang="en-US" sz="3600" dirty="0"/>
              <a:t>While many states require a minimal level of coverage, you may want to consider more, depending on your assets and income. See “</a:t>
            </a:r>
            <a:r>
              <a:rPr lang="en-US" sz="3600" u="sng" dirty="0"/>
              <a:t>How Much Car Insurance Should You Buy?</a:t>
            </a:r>
            <a:r>
              <a:rPr lang="en-US" sz="3600" dirty="0"/>
              <a:t>” from partner site CarInsurance.com.</a:t>
            </a:r>
          </a:p>
          <a:p>
            <a:r>
              <a:rPr lang="en-US" sz="3600" dirty="0"/>
              <a:t>For more information on how to get the coverage you need at a price you can afford, we’ve put together </a:t>
            </a:r>
            <a:r>
              <a:rPr lang="en-US" sz="3600" u="sng" dirty="0"/>
              <a:t>10 tips to cut car insurance costs</a:t>
            </a:r>
            <a:r>
              <a:rPr lang="en-US" dirty="0"/>
              <a:t>.</a:t>
            </a:r>
          </a:p>
        </p:txBody>
      </p:sp>
    </p:spTree>
    <p:extLst>
      <p:ext uri="{BB962C8B-B14F-4D97-AF65-F5344CB8AC3E}">
        <p14:creationId xmlns:p14="http://schemas.microsoft.com/office/powerpoint/2010/main" val="160206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trunci\AppData\Local\Microsoft\Windows\Temporary Internet Files\Content.IE5\HPQIUWWY\MP9003829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43400" y="685800"/>
            <a:ext cx="4642296" cy="769441"/>
          </a:xfrm>
          <a:prstGeom prst="rect">
            <a:avLst/>
          </a:prstGeom>
          <a:noFill/>
        </p:spPr>
        <p:txBody>
          <a:bodyPr wrap="none" rtlCol="0">
            <a:spAutoFit/>
          </a:bodyPr>
          <a:lstStyle/>
          <a:p>
            <a:r>
              <a:rPr lang="en-US" sz="4400" dirty="0" smtClean="0"/>
              <a:t>Disability Insurance</a:t>
            </a:r>
            <a:endParaRPr lang="en-US" sz="4400" dirty="0"/>
          </a:p>
        </p:txBody>
      </p:sp>
    </p:spTree>
    <p:extLst>
      <p:ext uri="{BB962C8B-B14F-4D97-AF65-F5344CB8AC3E}">
        <p14:creationId xmlns:p14="http://schemas.microsoft.com/office/powerpoint/2010/main" val="1623441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9883"/>
            <a:ext cx="8991600" cy="6740307"/>
          </a:xfrm>
          <a:prstGeom prst="rect">
            <a:avLst/>
          </a:prstGeom>
        </p:spPr>
        <p:txBody>
          <a:bodyPr wrap="square">
            <a:spAutoFit/>
          </a:bodyPr>
          <a:lstStyle/>
          <a:p>
            <a:r>
              <a:rPr lang="en-US" sz="2400" b="1" dirty="0"/>
              <a:t>7. Disability insurance</a:t>
            </a:r>
            <a:endParaRPr lang="en-US" sz="2400" dirty="0"/>
          </a:p>
          <a:p>
            <a:r>
              <a:rPr lang="en-US" sz="2400" dirty="0"/>
              <a:t>Most insurance purchases are no-brainers for many people. However, disability insurance can trip up some otherwise money-savvy individuals.</a:t>
            </a:r>
          </a:p>
          <a:p>
            <a:r>
              <a:rPr lang="en-US" sz="2400" dirty="0"/>
              <a:t>Disability insurance provides money in the event you are unable to work for an extended period of time. The details may vary by policy, but most generally provide payments equal to 60 percent of your gross income.</a:t>
            </a:r>
          </a:p>
          <a:p>
            <a:r>
              <a:rPr lang="en-US" sz="2400" dirty="0"/>
              <a:t>If you’re on the fence about whether to buy disability insurance, consider whether you have a big enough emergency fund to pay the bills if you are unable to work. Social Security Disability will provide benefits if you are unable to work for at least a year or are terminally ill, but even if you’re approved, there is a six-month waiting period before benefits begin.</a:t>
            </a:r>
          </a:p>
          <a:p>
            <a:r>
              <a:rPr lang="en-US" sz="2400" dirty="0"/>
              <a:t>Disability plans are often offered through voluntary workplace benefit programs, or you can purchase coverage directly from insurance companies. For more information, read </a:t>
            </a:r>
            <a:r>
              <a:rPr lang="en-US" sz="2400" u="sng" dirty="0"/>
              <a:t>Stacy Johnson’s primer on disability insurance</a:t>
            </a:r>
            <a:r>
              <a:rPr lang="en-US" sz="2400" dirty="0"/>
              <a:t>.</a:t>
            </a:r>
          </a:p>
        </p:txBody>
      </p:sp>
    </p:spTree>
    <p:extLst>
      <p:ext uri="{BB962C8B-B14F-4D97-AF65-F5344CB8AC3E}">
        <p14:creationId xmlns:p14="http://schemas.microsoft.com/office/powerpoint/2010/main" val="3279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strunci\AppData\Local\Microsoft\Windows\Temporary Internet Files\Content.IE5\TN7HV1OP\MP90043185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7400" y="762000"/>
            <a:ext cx="5132978" cy="923330"/>
          </a:xfrm>
          <a:prstGeom prst="rect">
            <a:avLst/>
          </a:prstGeom>
          <a:noFill/>
        </p:spPr>
        <p:txBody>
          <a:bodyPr wrap="square" rtlCol="0">
            <a:spAutoFit/>
          </a:bodyPr>
          <a:lstStyle/>
          <a:p>
            <a:r>
              <a:rPr lang="en-US" sz="5400" dirty="0" smtClean="0"/>
              <a:t>Life Insurance</a:t>
            </a:r>
            <a:endParaRPr lang="en-US" sz="5400" dirty="0"/>
          </a:p>
        </p:txBody>
      </p:sp>
    </p:spTree>
    <p:extLst>
      <p:ext uri="{BB962C8B-B14F-4D97-AF65-F5344CB8AC3E}">
        <p14:creationId xmlns:p14="http://schemas.microsoft.com/office/powerpoint/2010/main" val="2406820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8991600" cy="6986528"/>
          </a:xfrm>
          <a:prstGeom prst="rect">
            <a:avLst/>
          </a:prstGeom>
        </p:spPr>
        <p:txBody>
          <a:bodyPr wrap="square">
            <a:spAutoFit/>
          </a:bodyPr>
          <a:lstStyle/>
          <a:p>
            <a:r>
              <a:rPr lang="en-US" sz="2800" b="1" dirty="0"/>
              <a:t>8. Life insurance</a:t>
            </a:r>
            <a:endParaRPr lang="en-US" sz="2800" dirty="0"/>
          </a:p>
          <a:p>
            <a:r>
              <a:rPr lang="en-US" sz="2800" dirty="0"/>
              <a:t>The final insurance product you need to own isn’t about protecting your own financial security but rather that of your family.</a:t>
            </a:r>
          </a:p>
          <a:p>
            <a:r>
              <a:rPr lang="en-US" sz="2800" dirty="0"/>
              <a:t>If you were to drop dead tomorrow, could your family pay the bills? Do they even have the cash to bury you?</a:t>
            </a:r>
          </a:p>
          <a:p>
            <a:r>
              <a:rPr lang="en-US" sz="2800" dirty="0"/>
              <a:t>Again, unless you have plenty of cash in your coffers, you need to buy life insurance. Even if you’re wealthy, you might want a policy to help your family pay off estate taxes.</a:t>
            </a:r>
          </a:p>
          <a:p>
            <a:r>
              <a:rPr lang="en-US" sz="2800" dirty="0"/>
              <a:t>Beyond that, life insurance can come with added bonuses that make it a smart buy. Some offer living benefits that let you tap into your death benefit if you’re terminally ill. Others allow policyholders to use money for long-term-care expenses.</a:t>
            </a:r>
          </a:p>
          <a:p>
            <a:r>
              <a:rPr lang="en-US" sz="2800" dirty="0"/>
              <a:t>And of course, you can count on our resident money expert to have some more </a:t>
            </a:r>
            <a:r>
              <a:rPr lang="en-US" sz="2800" u="sng" dirty="0"/>
              <a:t>tips on buying life insurance coverage</a:t>
            </a:r>
            <a:r>
              <a:rPr lang="en-US" sz="2800" dirty="0"/>
              <a:t>.</a:t>
            </a:r>
          </a:p>
        </p:txBody>
      </p:sp>
    </p:spTree>
    <p:extLst>
      <p:ext uri="{BB962C8B-B14F-4D97-AF65-F5344CB8AC3E}">
        <p14:creationId xmlns:p14="http://schemas.microsoft.com/office/powerpoint/2010/main" val="53151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trunci\AppData\Local\Microsoft\Windows\Temporary Internet Files\Content.IE5\TN7HV1OP\MP9004392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7400" y="381000"/>
            <a:ext cx="5069658" cy="923330"/>
          </a:xfrm>
          <a:prstGeom prst="rect">
            <a:avLst/>
          </a:prstGeom>
          <a:noFill/>
        </p:spPr>
        <p:txBody>
          <a:bodyPr wrap="none" rtlCol="0">
            <a:spAutoFit/>
          </a:bodyPr>
          <a:lstStyle/>
          <a:p>
            <a:r>
              <a:rPr lang="en-US" sz="5400" dirty="0" smtClean="0">
                <a:solidFill>
                  <a:schemeClr val="bg1"/>
                </a:solidFill>
              </a:rPr>
              <a:t>Retirement  Fund</a:t>
            </a:r>
            <a:endParaRPr lang="en-US" sz="5400" dirty="0">
              <a:solidFill>
                <a:schemeClr val="bg1"/>
              </a:solidFill>
            </a:endParaRPr>
          </a:p>
        </p:txBody>
      </p:sp>
    </p:spTree>
    <p:extLst>
      <p:ext uri="{BB962C8B-B14F-4D97-AF65-F5344CB8AC3E}">
        <p14:creationId xmlns:p14="http://schemas.microsoft.com/office/powerpoint/2010/main" val="824229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644"/>
            <a:ext cx="9448800" cy="70103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8200" y="3124200"/>
            <a:ext cx="4946398" cy="707886"/>
          </a:xfrm>
          <a:prstGeom prst="rect">
            <a:avLst/>
          </a:prstGeom>
          <a:noFill/>
        </p:spPr>
        <p:txBody>
          <a:bodyPr wrap="square" rtlCol="0">
            <a:spAutoFit/>
          </a:bodyPr>
          <a:lstStyle/>
          <a:p>
            <a:r>
              <a:rPr lang="en-US" sz="4000" b="1" dirty="0" smtClean="0"/>
              <a:t>Control your money!</a:t>
            </a:r>
            <a:endParaRPr lang="en-US" sz="4000" b="1" dirty="0"/>
          </a:p>
        </p:txBody>
      </p:sp>
    </p:spTree>
    <p:extLst>
      <p:ext uri="{BB962C8B-B14F-4D97-AF65-F5344CB8AC3E}">
        <p14:creationId xmlns:p14="http://schemas.microsoft.com/office/powerpoint/2010/main" val="1822598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5201424"/>
          </a:xfrm>
          <a:prstGeom prst="rect">
            <a:avLst/>
          </a:prstGeom>
        </p:spPr>
        <p:txBody>
          <a:bodyPr wrap="square">
            <a:spAutoFit/>
          </a:bodyPr>
          <a:lstStyle/>
          <a:p>
            <a:r>
              <a:rPr lang="en-US" sz="2000" b="1" dirty="0"/>
              <a:t>9. Retirement fund</a:t>
            </a:r>
            <a:endParaRPr lang="en-US" sz="2000" dirty="0"/>
          </a:p>
          <a:p>
            <a:r>
              <a:rPr lang="en-US" sz="2400" dirty="0"/>
              <a:t>Someday you’ll want to retire, and God help you if you plan to live off Social Security. In 2014, the average Social Security benefit is $1,294 a month. That gives you a whole $15,528 each year – just </a:t>
            </a:r>
            <a:r>
              <a:rPr lang="en-US" sz="2400" dirty="0" smtClean="0"/>
              <a:t>a bit </a:t>
            </a:r>
            <a:r>
              <a:rPr lang="en-US" sz="2400" dirty="0"/>
              <a:t>above minimum wage.</a:t>
            </a:r>
          </a:p>
          <a:p>
            <a:r>
              <a:rPr lang="en-US" sz="2400" dirty="0"/>
              <a:t>If that seems like a pathetically small amount, the Social Security Administration provides this explanation in its </a:t>
            </a:r>
            <a:r>
              <a:rPr lang="en-US" sz="2400" u="sng" dirty="0"/>
              <a:t>2014 benefits guide</a:t>
            </a:r>
            <a:r>
              <a:rPr lang="en-US" sz="2400" dirty="0"/>
              <a:t>:</a:t>
            </a:r>
          </a:p>
          <a:p>
            <a:r>
              <a:rPr lang="en-US" sz="2400" dirty="0"/>
              <a:t>But Social Security was never meant to be the only source of income for people when they retire. Social Security replaces about 40 percent of an average wage earner’s income after retiring, and most financial advisers say retirees will need 70 percent or more of pre-retirement earnings to live comfortably. To have a comfortable retirement, Americans need much more than just Social Security. They also need private pensions, savings and investments</a:t>
            </a:r>
          </a:p>
        </p:txBody>
      </p:sp>
      <p:sp>
        <p:nvSpPr>
          <p:cNvPr id="3" name="Rectangle 2"/>
          <p:cNvSpPr/>
          <p:nvPr/>
        </p:nvSpPr>
        <p:spPr>
          <a:xfrm rot="10800000" flipV="1">
            <a:off x="152400" y="5377428"/>
            <a:ext cx="8839200" cy="1200329"/>
          </a:xfrm>
          <a:prstGeom prst="rect">
            <a:avLst/>
          </a:prstGeom>
        </p:spPr>
        <p:txBody>
          <a:bodyPr wrap="square">
            <a:spAutoFit/>
          </a:bodyPr>
          <a:lstStyle/>
          <a:p>
            <a:r>
              <a:rPr lang="en-US" dirty="0"/>
              <a:t>So take a cue from the SSA and make sure you have another source of income for your golden years.</a:t>
            </a:r>
          </a:p>
          <a:p>
            <a:r>
              <a:rPr lang="en-US" dirty="0"/>
              <a:t>Your first stop for retirement savings should be a 401(k) if your employer provides a match of any kind. After that, look for a tax-sheltered plan such as an individual retirement account.</a:t>
            </a:r>
          </a:p>
        </p:txBody>
      </p:sp>
    </p:spTree>
    <p:extLst>
      <p:ext uri="{BB962C8B-B14F-4D97-AF65-F5344CB8AC3E}">
        <p14:creationId xmlns:p14="http://schemas.microsoft.com/office/powerpoint/2010/main" val="169859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strunci\AppData\Local\Microsoft\Windows\Temporary Internet Files\Content.IE5\TN7HV1OP\MP9004227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457200"/>
            <a:ext cx="6243923" cy="707886"/>
          </a:xfrm>
          <a:prstGeom prst="rect">
            <a:avLst/>
          </a:prstGeom>
          <a:noFill/>
        </p:spPr>
        <p:txBody>
          <a:bodyPr wrap="square" rtlCol="0">
            <a:spAutoFit/>
          </a:bodyPr>
          <a:lstStyle/>
          <a:p>
            <a:r>
              <a:rPr lang="en-US" sz="4000" dirty="0" smtClean="0">
                <a:solidFill>
                  <a:schemeClr val="bg1"/>
                </a:solidFill>
              </a:rPr>
              <a:t>College Savings Account</a:t>
            </a:r>
            <a:endParaRPr lang="en-US" sz="4000" dirty="0">
              <a:solidFill>
                <a:schemeClr val="bg1"/>
              </a:solidFill>
            </a:endParaRPr>
          </a:p>
        </p:txBody>
      </p:sp>
    </p:spTree>
    <p:extLst>
      <p:ext uri="{BB962C8B-B14F-4D97-AF65-F5344CB8AC3E}">
        <p14:creationId xmlns:p14="http://schemas.microsoft.com/office/powerpoint/2010/main" val="3756887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76078" cy="5878532"/>
          </a:xfrm>
          <a:prstGeom prst="rect">
            <a:avLst/>
          </a:prstGeom>
        </p:spPr>
        <p:txBody>
          <a:bodyPr wrap="square">
            <a:spAutoFit/>
          </a:bodyPr>
          <a:lstStyle/>
          <a:p>
            <a:r>
              <a:rPr lang="en-US" b="1" dirty="0"/>
              <a:t>10. College savings account</a:t>
            </a:r>
            <a:endParaRPr lang="en-US" dirty="0"/>
          </a:p>
          <a:p>
            <a:r>
              <a:rPr lang="en-US" sz="2000" dirty="0"/>
              <a:t>If you’re childless, you get a pass on this final must-have financial product. For everyone else, you should start planning for college now.</a:t>
            </a:r>
          </a:p>
          <a:p>
            <a:r>
              <a:rPr lang="en-US" sz="2000" dirty="0"/>
              <a:t>Even if you’re of the bent your child will be paying her or his own way, you never know what the future may hold or how your views may evolve over time. Best to put some money aside in savings now just in case</a:t>
            </a:r>
            <a:r>
              <a:rPr lang="en-US" sz="2000" dirty="0" smtClean="0"/>
              <a:t>.</a:t>
            </a:r>
          </a:p>
          <a:p>
            <a:endParaRPr lang="en-US" sz="2000" dirty="0"/>
          </a:p>
          <a:p>
            <a:r>
              <a:rPr lang="en-US" sz="2000" dirty="0"/>
              <a:t>The 529 plans and Coverdell educational savings accounts are the most common ways to get tax advantages for college savings. However, you have to use the money for educational purposes (you can always transfer the money to another child if things don’t pan out for student No. 1) or you’ll get hit with a tax penalty.</a:t>
            </a:r>
          </a:p>
          <a:p>
            <a:r>
              <a:rPr lang="en-US" sz="2000" dirty="0"/>
              <a:t>If you aren’t confident you’ll actually be paying college expenses for your children, you may want to put money aside in an investment fund. Then, if they get a full-ride scholarship or burn out in the first semester, you’ll have a nice chunk of money for retirement or maybe a dream vacation to celebrate or de-stress.</a:t>
            </a:r>
          </a:p>
          <a:p>
            <a:r>
              <a:rPr lang="en-US" sz="2000" dirty="0"/>
              <a:t>You need more than a steady job to be financially secure. You need to have enough money in the bank and enough insurance behind you to weather all the unexpected events Murphy’s Law is bound to deliver during your lifetime.</a:t>
            </a:r>
          </a:p>
          <a:p>
            <a:r>
              <a:rPr lang="en-US" dirty="0"/>
              <a:t> </a:t>
            </a:r>
          </a:p>
        </p:txBody>
      </p:sp>
      <p:sp>
        <p:nvSpPr>
          <p:cNvPr id="3" name="Rectangle 2"/>
          <p:cNvSpPr/>
          <p:nvPr/>
        </p:nvSpPr>
        <p:spPr>
          <a:xfrm>
            <a:off x="289278" y="5764112"/>
            <a:ext cx="8763000" cy="646331"/>
          </a:xfrm>
          <a:prstGeom prst="rect">
            <a:avLst/>
          </a:prstGeom>
        </p:spPr>
        <p:txBody>
          <a:bodyPr wrap="square">
            <a:spAutoFit/>
          </a:bodyPr>
          <a:lstStyle/>
          <a:p>
            <a:r>
              <a:rPr lang="en-US" i="1" dirty="0"/>
              <a:t>This article was originally published on </a:t>
            </a:r>
            <a:r>
              <a:rPr lang="en-US" i="1" u="sng" dirty="0">
                <a:hlinkClick r:id="rId2"/>
              </a:rPr>
              <a:t>MoneyTalksNews.com</a:t>
            </a:r>
            <a:r>
              <a:rPr lang="en-US" i="1" dirty="0"/>
              <a:t> as </a:t>
            </a:r>
            <a:r>
              <a:rPr lang="en-US" i="1" u="sng" dirty="0">
                <a:hlinkClick r:id="rId3"/>
              </a:rPr>
              <a:t>'You Can’t Be Financially Secure Without These 10 Products'</a:t>
            </a:r>
            <a:r>
              <a:rPr lang="en-US" i="1" dirty="0"/>
              <a:t>.</a:t>
            </a:r>
            <a:endParaRPr lang="en-US" dirty="0"/>
          </a:p>
        </p:txBody>
      </p:sp>
    </p:spTree>
    <p:extLst>
      <p:ext uri="{BB962C8B-B14F-4D97-AF65-F5344CB8AC3E}">
        <p14:creationId xmlns:p14="http://schemas.microsoft.com/office/powerpoint/2010/main" val="4038834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458200" cy="2308324"/>
          </a:xfrm>
          <a:prstGeom prst="rect">
            <a:avLst/>
          </a:prstGeom>
        </p:spPr>
        <p:txBody>
          <a:bodyPr wrap="square">
            <a:spAutoFit/>
          </a:bodyPr>
          <a:lstStyle/>
          <a:p>
            <a:r>
              <a:rPr lang="en-US" dirty="0"/>
              <a:t>Millennials already thinking about college savings for their children. Likely trying to lighten the heavy load many of them were forced to carry, Gen Y-</a:t>
            </a:r>
            <a:r>
              <a:rPr lang="en-US" dirty="0" err="1"/>
              <a:t>ers</a:t>
            </a:r>
            <a:r>
              <a:rPr lang="en-US" dirty="0"/>
              <a:t> are already saving for their kids’ college at an amazing rate, according to new research</a:t>
            </a:r>
            <a:r>
              <a:rPr lang="en-US" dirty="0" smtClean="0"/>
              <a:t>.</a:t>
            </a:r>
          </a:p>
          <a:p>
            <a:endParaRPr lang="en-US" dirty="0"/>
          </a:p>
          <a:p>
            <a:r>
              <a:rPr lang="en-US" dirty="0"/>
              <a:t>Gen Y parents — some of whom are still paying off their student debt — plan to pay on average 74% of their children's college costs. That’s compared to 64% for Generation X parents and 60% for Baby Boomer parents. On top that, 43% of Millennials aim to pay for the full cost of their children's college education compared to only 32% of Gen X.</a:t>
            </a:r>
          </a:p>
        </p:txBody>
      </p:sp>
      <p:pic>
        <p:nvPicPr>
          <p:cNvPr id="1026" name="Picture 2" descr="http://s.thestreet.com/files/tsc/v2008/photos/contrib/uploads/collegefund_6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19400"/>
            <a:ext cx="6858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100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Documents and Settings\strunci\Local Settings\Temporary Internet Files\Content.IE5\31WMIBG8\MPj0423100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813"/>
            <a:ext cx="9144000" cy="630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3" descr="C:\Documents and Settings\strunci\Local Settings\Temporary Internet Files\Content.IE5\31WMIBG8\MPj0423100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813"/>
            <a:ext cx="9144000" cy="630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4" descr="C:\Documents and Settings\strunci\Local Settings\Temporary Internet Files\Content.IE5\31WMIBG8\MPj0423100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813"/>
            <a:ext cx="9144000" cy="630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5" descr="C:\Documents and Settings\strunci\Local Settings\Temporary Internet Files\Content.IE5\31WMIBG8\MPj0423100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813"/>
            <a:ext cx="9144000" cy="630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6" descr="C:\Documents and Settings\strunci\Local Settings\Temporary Internet Files\Content.IE5\31WMIBG8\MPj0423100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1" name="TextBox 6"/>
          <p:cNvSpPr txBox="1">
            <a:spLocks noChangeArrowheads="1"/>
          </p:cNvSpPr>
          <p:nvPr/>
        </p:nvSpPr>
        <p:spPr bwMode="auto">
          <a:xfrm>
            <a:off x="2362200" y="5562600"/>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a:solidFill>
                  <a:schemeClr val="bg1"/>
                </a:solidFill>
              </a:rPr>
              <a:t>That’s All.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10 products do you need for financial security?</a:t>
            </a:r>
            <a:endParaRPr lang="en-US" dirty="0"/>
          </a:p>
        </p:txBody>
      </p:sp>
      <p:pic>
        <p:nvPicPr>
          <p:cNvPr id="4" name="Picture 2" descr="C:\Users\strunci\AppData\Local\Microsoft\Windows\Temporary Internet Files\Content.IE5\MSS91ZW9\MP90039946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391400" cy="5009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342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077200" cy="2554545"/>
          </a:xfrm>
          <a:prstGeom prst="rect">
            <a:avLst/>
          </a:prstGeom>
        </p:spPr>
        <p:txBody>
          <a:bodyPr wrap="square">
            <a:spAutoFit/>
          </a:bodyPr>
          <a:lstStyle/>
          <a:p>
            <a:r>
              <a:rPr lang="en-US" sz="3200" dirty="0"/>
              <a:t>Being money smart is about more than having a budget and eliminating </a:t>
            </a:r>
            <a:r>
              <a:rPr lang="en-US" sz="3200" u="sng" dirty="0"/>
              <a:t>dumb purchases</a:t>
            </a:r>
            <a:r>
              <a:rPr lang="en-US" sz="3200" dirty="0"/>
              <a:t>. It means creating a financial foundation that will carry you and your family comfortably through whatever life throws your way.</a:t>
            </a:r>
          </a:p>
        </p:txBody>
      </p:sp>
      <p:sp>
        <p:nvSpPr>
          <p:cNvPr id="3" name="Rectangle 2"/>
          <p:cNvSpPr/>
          <p:nvPr/>
        </p:nvSpPr>
        <p:spPr>
          <a:xfrm>
            <a:off x="533400" y="3657600"/>
            <a:ext cx="7696200" cy="1754326"/>
          </a:xfrm>
          <a:prstGeom prst="rect">
            <a:avLst/>
          </a:prstGeom>
        </p:spPr>
        <p:txBody>
          <a:bodyPr wrap="square">
            <a:spAutoFit/>
          </a:bodyPr>
          <a:lstStyle/>
          <a:p>
            <a:r>
              <a:rPr lang="en-US" sz="3600" dirty="0"/>
              <a:t>To create that foundation and find lasting financial security, you need to own these 10 products. </a:t>
            </a:r>
          </a:p>
        </p:txBody>
      </p:sp>
      <p:pic>
        <p:nvPicPr>
          <p:cNvPr id="4" name="Picture 2" descr="C:\Users\strunci\AppData\Local\Microsoft\Windows\Temporary Internet Files\Content.IE5\MSS91ZW9\MP9004049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822025"/>
            <a:ext cx="2798232" cy="199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93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382000" cy="6832640"/>
          </a:xfrm>
          <a:prstGeom prst="rect">
            <a:avLst/>
          </a:prstGeom>
        </p:spPr>
        <p:txBody>
          <a:bodyPr wrap="square">
            <a:spAutoFit/>
          </a:bodyPr>
          <a:lstStyle/>
          <a:p>
            <a:pPr marL="342900" indent="-342900">
              <a:buAutoNum type="arabicPeriod"/>
            </a:pPr>
            <a:r>
              <a:rPr lang="en-US" sz="2800" b="1" dirty="0" smtClean="0"/>
              <a:t>Checking account</a:t>
            </a:r>
          </a:p>
          <a:p>
            <a:endParaRPr lang="en-US" dirty="0"/>
          </a:p>
          <a:p>
            <a:r>
              <a:rPr lang="en-US" sz="2800" dirty="0"/>
              <a:t>Let’s start with the basics. You need to have a centralized place to manage and monitor your money. After all, it’s hard to have a balanced budget if you have only a hazy idea of where your money is going</a:t>
            </a:r>
            <a:r>
              <a:rPr lang="en-US" sz="2800" dirty="0" smtClean="0"/>
              <a:t>.</a:t>
            </a:r>
          </a:p>
          <a:p>
            <a:endParaRPr lang="en-US" sz="2800" dirty="0"/>
          </a:p>
          <a:p>
            <a:r>
              <a:rPr lang="en-US" sz="2800" dirty="0"/>
              <a:t>Prepaid cards are an increasingly popular option, but they can come saddled with lots of fees. Plus, </a:t>
            </a:r>
            <a:r>
              <a:rPr lang="en-US" sz="2800" u="sng" dirty="0"/>
              <a:t>disclosures for these cards</a:t>
            </a:r>
            <a:r>
              <a:rPr lang="en-US" sz="2800" dirty="0"/>
              <a:t> can be spotty, making it hard to know exactly how much your card is costing you</a:t>
            </a:r>
            <a:r>
              <a:rPr lang="en-US" sz="2800" dirty="0" smtClean="0"/>
              <a:t>.</a:t>
            </a:r>
          </a:p>
          <a:p>
            <a:endParaRPr lang="en-US" sz="2800" dirty="0"/>
          </a:p>
          <a:p>
            <a:r>
              <a:rPr lang="en-US" sz="2800" dirty="0"/>
              <a:t>Instead, look for a free checking account. Many institutions have scaled back their offerings, but there are still </a:t>
            </a:r>
            <a:r>
              <a:rPr lang="en-US" sz="2800" u="sng" dirty="0"/>
              <a:t>ways to get free checking</a:t>
            </a:r>
            <a:r>
              <a:rPr lang="en-US" sz="2800" dirty="0"/>
              <a:t> from a bank or credit union.</a:t>
            </a:r>
          </a:p>
        </p:txBody>
      </p:sp>
    </p:spTree>
    <p:extLst>
      <p:ext uri="{BB962C8B-B14F-4D97-AF65-F5344CB8AC3E}">
        <p14:creationId xmlns:p14="http://schemas.microsoft.com/office/powerpoint/2010/main" val="60725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6555641"/>
          </a:xfrm>
          <a:prstGeom prst="rect">
            <a:avLst/>
          </a:prstGeom>
        </p:spPr>
        <p:txBody>
          <a:bodyPr wrap="square">
            <a:spAutoFit/>
          </a:bodyPr>
          <a:lstStyle/>
          <a:p>
            <a:r>
              <a:rPr lang="en-US" sz="2800" b="1" dirty="0"/>
              <a:t>2. Debit card</a:t>
            </a:r>
            <a:endParaRPr lang="en-US" sz="2800" dirty="0"/>
          </a:p>
          <a:p>
            <a:r>
              <a:rPr lang="en-US" sz="2800" dirty="0"/>
              <a:t>Along with your checking account, sign up for a debit card. Make sure it has a Visa or MasterCard logo and can be used like a credit card</a:t>
            </a:r>
            <a:r>
              <a:rPr lang="en-US" sz="2800" dirty="0" smtClean="0"/>
              <a:t>.</a:t>
            </a:r>
          </a:p>
          <a:p>
            <a:endParaRPr lang="en-US" sz="2800" dirty="0"/>
          </a:p>
          <a:p>
            <a:r>
              <a:rPr lang="en-US" sz="2800" dirty="0"/>
              <a:t>Having a debit card can eliminate your need to go into debt for purchases, particularly those where it is impossible to use cash or a check. Although I know that some people are fans of credit cards, my personal experience has shown the temptation to overspend when buying on credit negates card benefits for many people</a:t>
            </a:r>
            <a:r>
              <a:rPr lang="en-US" sz="2800" dirty="0" smtClean="0"/>
              <a:t>.</a:t>
            </a:r>
          </a:p>
          <a:p>
            <a:endParaRPr lang="en-US" sz="2800" dirty="0"/>
          </a:p>
          <a:p>
            <a:r>
              <a:rPr lang="en-US" sz="2800" dirty="0"/>
              <a:t>If you can’t bear the thought of giving up your credit card rewards, look for a bank that offers a debit card rewards program. </a:t>
            </a:r>
          </a:p>
        </p:txBody>
      </p:sp>
    </p:spTree>
    <p:extLst>
      <p:ext uri="{BB962C8B-B14F-4D97-AF65-F5344CB8AC3E}">
        <p14:creationId xmlns:p14="http://schemas.microsoft.com/office/powerpoint/2010/main" val="207364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strunci\AppData\Local\Microsoft\Windows\Temporary Internet Files\Content.IE5\HPQIUWWY\MP9003418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2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638800"/>
            <a:ext cx="3572453" cy="461665"/>
          </a:xfrm>
          <a:prstGeom prst="rect">
            <a:avLst/>
          </a:prstGeom>
          <a:noFill/>
        </p:spPr>
        <p:txBody>
          <a:bodyPr wrap="none" rtlCol="0">
            <a:spAutoFit/>
          </a:bodyPr>
          <a:lstStyle/>
          <a:p>
            <a:r>
              <a:rPr lang="en-US" sz="2400" dirty="0" smtClean="0">
                <a:solidFill>
                  <a:schemeClr val="bg1"/>
                </a:solidFill>
              </a:rPr>
              <a:t>High Yield  Savings Account</a:t>
            </a:r>
            <a:endParaRPr lang="en-US" sz="2400" dirty="0">
              <a:solidFill>
                <a:schemeClr val="bg1"/>
              </a:solidFill>
            </a:endParaRPr>
          </a:p>
        </p:txBody>
      </p:sp>
    </p:spTree>
    <p:extLst>
      <p:ext uri="{BB962C8B-B14F-4D97-AF65-F5344CB8AC3E}">
        <p14:creationId xmlns:p14="http://schemas.microsoft.com/office/powerpoint/2010/main" val="129279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6494085"/>
          </a:xfrm>
          <a:prstGeom prst="rect">
            <a:avLst/>
          </a:prstGeom>
        </p:spPr>
        <p:txBody>
          <a:bodyPr wrap="square">
            <a:spAutoFit/>
          </a:bodyPr>
          <a:lstStyle/>
          <a:p>
            <a:r>
              <a:rPr lang="en-US" sz="3200" b="1" dirty="0"/>
              <a:t>3. High-yield savings account</a:t>
            </a:r>
            <a:endParaRPr lang="en-US" sz="3200" dirty="0"/>
          </a:p>
          <a:p>
            <a:r>
              <a:rPr lang="en-US" sz="3200" dirty="0"/>
              <a:t>Every household should have an emergency fund; it’s your own personal form of insurance.</a:t>
            </a:r>
          </a:p>
          <a:p>
            <a:r>
              <a:rPr lang="en-US" sz="3200" dirty="0"/>
              <a:t>Typically, you’ll want your fund to be large enough to pay at least three to six months’ worth of expenses. Since that can be a fairly significant amount of money, you don’t want it languishing in a typical savings account where it will earn next to nothing.</a:t>
            </a:r>
          </a:p>
          <a:p>
            <a:r>
              <a:rPr lang="en-US" sz="3200" dirty="0"/>
              <a:t>Savings rates aren’t great right now, but if you park your money in an online account or a </a:t>
            </a:r>
            <a:r>
              <a:rPr lang="en-US" sz="3200" u="sng" dirty="0"/>
              <a:t>money market account</a:t>
            </a:r>
            <a:r>
              <a:rPr lang="en-US" sz="3200" dirty="0"/>
              <a:t>, you may be able to yield close to 1 percent on your emergency fund.</a:t>
            </a:r>
          </a:p>
        </p:txBody>
      </p:sp>
    </p:spTree>
    <p:extLst>
      <p:ext uri="{BB962C8B-B14F-4D97-AF65-F5344CB8AC3E}">
        <p14:creationId xmlns:p14="http://schemas.microsoft.com/office/powerpoint/2010/main" val="275447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strunci\AppData\Local\Microsoft\Windows\Temporary Internet Files\Content.IE5\MSS91ZW9\MP9004027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1800" y="685800"/>
            <a:ext cx="4410375" cy="830997"/>
          </a:xfrm>
          <a:prstGeom prst="rect">
            <a:avLst/>
          </a:prstGeom>
          <a:noFill/>
        </p:spPr>
        <p:txBody>
          <a:bodyPr wrap="none" rtlCol="0">
            <a:spAutoFit/>
          </a:bodyPr>
          <a:lstStyle/>
          <a:p>
            <a:r>
              <a:rPr lang="en-US" sz="4800" dirty="0" smtClean="0">
                <a:solidFill>
                  <a:schemeClr val="bg1"/>
                </a:solidFill>
              </a:rPr>
              <a:t>Health Insurance</a:t>
            </a:r>
            <a:endParaRPr lang="en-US" sz="4800" dirty="0">
              <a:solidFill>
                <a:schemeClr val="bg1"/>
              </a:solidFill>
            </a:endParaRPr>
          </a:p>
        </p:txBody>
      </p:sp>
    </p:spTree>
    <p:extLst>
      <p:ext uri="{BB962C8B-B14F-4D97-AF65-F5344CB8AC3E}">
        <p14:creationId xmlns:p14="http://schemas.microsoft.com/office/powerpoint/2010/main" val="3761389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1658</Words>
  <Application>Microsoft Office PowerPoint</Application>
  <PresentationFormat>On-screen Show (4:3)</PresentationFormat>
  <Paragraphs>76</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10 Important Money Moves</vt:lpstr>
      <vt:lpstr>PowerPoint Presentation</vt:lpstr>
      <vt:lpstr>What 10 products do you need for financial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Northwest Florida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Important Money Moves</dc:title>
  <dc:creator>Strunc, Iris</dc:creator>
  <cp:lastModifiedBy>IT Department</cp:lastModifiedBy>
  <cp:revision>37</cp:revision>
  <dcterms:created xsi:type="dcterms:W3CDTF">2014-04-19T22:15:52Z</dcterms:created>
  <dcterms:modified xsi:type="dcterms:W3CDTF">2016-08-05T17:39:22Z</dcterms:modified>
</cp:coreProperties>
</file>